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859" r:id="rId2"/>
    <p:sldId id="1009" r:id="rId3"/>
    <p:sldId id="1012" r:id="rId4"/>
    <p:sldId id="1019" r:id="rId5"/>
    <p:sldId id="1015" r:id="rId6"/>
    <p:sldId id="1016" r:id="rId7"/>
    <p:sldId id="1017" r:id="rId8"/>
    <p:sldId id="1018" r:id="rId9"/>
    <p:sldId id="1013" r:id="rId10"/>
    <p:sldId id="1014" r:id="rId11"/>
  </p:sldIdLst>
  <p:sldSz cx="1219041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8236"/>
    <a:srgbClr val="FF0000"/>
    <a:srgbClr val="8DC369"/>
    <a:srgbClr val="009900"/>
    <a:srgbClr val="62812B"/>
    <a:srgbClr val="A0C83C"/>
    <a:srgbClr val="006C45"/>
    <a:srgbClr val="009B64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06" autoAdjust="0"/>
  </p:normalViewPr>
  <p:slideViewPr>
    <p:cSldViewPr>
      <p:cViewPr varScale="1">
        <p:scale>
          <a:sx n="111" d="100"/>
          <a:sy n="111" d="100"/>
        </p:scale>
        <p:origin x="510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54"/>
    </p:cViewPr>
  </p:sorterViewPr>
  <p:notesViewPr>
    <p:cSldViewPr>
      <p:cViewPr varScale="1">
        <p:scale>
          <a:sx n="85" d="100"/>
          <a:sy n="85" d="100"/>
        </p:scale>
        <p:origin x="3804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6DD8E7-ADCF-4362-B87F-019A5BEFE471}" type="datetimeFigureOut">
              <a:rPr lang="zh-CN" altLang="en-US"/>
              <a:t>2025/6/16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A6677A-7160-4083-9553-F35DCC12160A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738664"/>
          </a:xfrm>
        </p:spPr>
        <p:txBody>
          <a:bodyPr wrap="square">
            <a:sp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Tx/>
              <a:buNone/>
              <a:tabLst>
                <a:tab pos="5645150" algn="l"/>
                <a:tab pos="9862820" algn="l"/>
              </a:tabLst>
              <a:defRPr sz="2800" b="0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5951190" y="-27384"/>
            <a:ext cx="59242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实验班提优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训练五年级上册英语外研版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251CE3-0789-4FE2-9BCC-68528F2EDFEB}" type="datetimeFigureOut">
              <a:rPr lang="zh-CN" altLang="en-US"/>
              <a:t>2025/6/16</a:t>
            </a:fld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4B378-20BA-44D9-BD0B-51CDB6E9541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1340768"/>
            <a:ext cx="12192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0" dirty="0">
                <a:solidFill>
                  <a:srgbClr val="70AD47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大单元项目式</a:t>
            </a:r>
            <a:r>
              <a:rPr lang="zh-CN" altLang="en-US" sz="6000" dirty="0" smtClean="0">
                <a:solidFill>
                  <a:srgbClr val="70AD47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学习</a:t>
            </a:r>
            <a:r>
              <a:rPr lang="zh-CN" altLang="en-US" sz="6000" dirty="0">
                <a:solidFill>
                  <a:srgbClr val="548235"/>
                </a:solidFill>
                <a:cs typeface="Times New Roman" panose="02020603050405020304" pitchFamily="18" charset="0"/>
              </a:rPr>
              <a:t>（ </a:t>
            </a:r>
            <a:r>
              <a:rPr lang="en-US" altLang="zh-CN" sz="6000" dirty="0" smtClean="0">
                <a:solidFill>
                  <a:srgbClr val="548236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6000" dirty="0">
                <a:solidFill>
                  <a:srgbClr val="548235"/>
                </a:solidFill>
                <a:cs typeface="Times New Roman" panose="02020603050405020304" pitchFamily="18" charset="0"/>
              </a:rPr>
              <a:t> ）</a:t>
            </a:r>
            <a:endParaRPr lang="en-US" altLang="zh-CN" sz="6000" dirty="0">
              <a:solidFill>
                <a:srgbClr val="548236"/>
              </a:solidFill>
              <a:latin typeface="宋体" panose="02010600030101010101" pitchFamily="2" charset="-122"/>
            </a:endParaRPr>
          </a:p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职业体验日</a:t>
            </a:r>
            <a:endParaRPr lang="en-US" altLang="zh-CN" sz="40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——</a:t>
            </a:r>
            <a:r>
              <a:rPr lang="zh-CN" altLang="en-US" sz="4000" dirty="0" smtClean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我是小记者</a:t>
            </a:r>
            <a:endParaRPr lang="en-US" altLang="zh-CN" sz="4000" dirty="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0" y="1332142"/>
            <a:ext cx="12058374" cy="39604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22798" y="1971588"/>
            <a:ext cx="3262432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dirty="0">
                <a:cs typeface="Times New Roman" panose="02020603050405020304" pitchFamily="18" charset="0"/>
              </a:rPr>
              <a:t>Don’t speak loudly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62176" y="1974587"/>
            <a:ext cx="3879588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dirty="0">
                <a:cs typeface="Times New Roman" panose="02020603050405020304" pitchFamily="18" charset="0"/>
              </a:rPr>
              <a:t>Don’t step on the grass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9353" y="4148401"/>
            <a:ext cx="362952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700" spc="-100" dirty="0">
                <a:cs typeface="Times New Roman" panose="02020603050405020304" pitchFamily="18" charset="0"/>
              </a:rPr>
              <a:t>Don’t swim in the river</a:t>
            </a:r>
            <a:r>
              <a:rPr lang="en-US" altLang="zh-CN" sz="2700" spc="-100" dirty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700" spc="-1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23750" y="4140454"/>
            <a:ext cx="3288080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dirty="0">
                <a:cs typeface="Times New Roman" panose="02020603050405020304" pitchFamily="18" charset="0"/>
              </a:rPr>
              <a:t>Don’t sleep in class</a:t>
            </a:r>
            <a:r>
              <a:rPr lang="en-US" altLang="zh-CN" dirty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04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633" y="1628800"/>
            <a:ext cx="11001145" cy="182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04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178168"/>
            <a:ext cx="11485848" cy="656846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4591050" algn="l"/>
              </a:tabLst>
            </a:pPr>
            <a:r>
              <a:rPr lang="zh-CN" altLang="zh-CN" u="sng" dirty="0">
                <a:solidFill>
                  <a:srgbClr val="FEFEF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　　　　　　　　　　　　　</a:t>
            </a:r>
            <a:endParaRPr lang="zh-CN" altLang="zh-CN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816" y="1342436"/>
            <a:ext cx="2299807" cy="6291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05" y="1988840"/>
            <a:ext cx="11903002" cy="524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0854" y="2479536"/>
            <a:ext cx="11485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Last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weekend,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Linda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went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museum</a:t>
            </a:r>
            <a:r>
              <a:rPr lang="en-US" altLang="zh-CN">
                <a:solidFill>
                  <a:srgbClr val="ED028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She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went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there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by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car</a:t>
            </a:r>
            <a:r>
              <a:rPr lang="en-US" altLang="zh-CN">
                <a:solidFill>
                  <a:srgbClr val="ED028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She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left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home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at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8</a:t>
            </a:r>
            <a:r>
              <a:rPr lang="zh-CN" altLang="zh-CN">
                <a:solidFill>
                  <a:srgbClr val="ED028C"/>
                </a:solidFill>
                <a:cs typeface="Times New Roman" panose="02020603050405020304" pitchFamily="18" charset="0"/>
              </a:rPr>
              <a:t>：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00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arrived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there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at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9</a:t>
            </a:r>
            <a:r>
              <a:rPr lang="zh-CN" altLang="zh-CN">
                <a:solidFill>
                  <a:srgbClr val="ED028C"/>
                </a:solidFill>
                <a:cs typeface="Times New Roman" panose="02020603050405020304" pitchFamily="18" charset="0"/>
              </a:rPr>
              <a:t>：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00</a:t>
            </a:r>
            <a:r>
              <a:rPr lang="en-US" altLang="zh-CN">
                <a:solidFill>
                  <a:srgbClr val="ED028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When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she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wanted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take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photos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museum,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her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teacher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said,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“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Don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take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photos</a:t>
            </a:r>
            <a:r>
              <a:rPr lang="en-US" altLang="zh-CN">
                <a:solidFill>
                  <a:srgbClr val="ED028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.”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Linda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followed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rule</a:t>
            </a:r>
            <a:r>
              <a:rPr lang="en-US" altLang="zh-CN">
                <a:solidFill>
                  <a:srgbClr val="ED028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She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saw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many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interesting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things</a:t>
            </a:r>
            <a:r>
              <a:rPr lang="en-US" altLang="zh-CN">
                <a:solidFill>
                  <a:srgbClr val="ED028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She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was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very</a:t>
            </a:r>
            <a:r>
              <a:rPr lang="en-US" altLang="zh-CN">
                <a:solidFill>
                  <a:srgbClr val="ED028C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ED028C"/>
                </a:solidFill>
                <a:cs typeface="Times New Roman" panose="02020603050405020304" pitchFamily="18" charset="0"/>
              </a:rPr>
              <a:t>happy</a:t>
            </a:r>
            <a:r>
              <a:rPr lang="en-US" altLang="zh-CN">
                <a:solidFill>
                  <a:srgbClr val="ED028C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105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03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261" y="876578"/>
            <a:ext cx="11473891" cy="5504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1118" y="906407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1118" y="198884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118" y="304634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1118" y="417741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1118" y="5254443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A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19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656846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4591050" algn="l"/>
              </a:tabLst>
            </a:pPr>
            <a:r>
              <a:rPr lang="zh-CN" altLang="zh-CN" u="sng" dirty="0">
                <a:solidFill>
                  <a:srgbClr val="FEFEF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　　　　　　　　　　　　　</a:t>
            </a:r>
            <a:endParaRPr lang="zh-CN" altLang="zh-CN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9588" y="732551"/>
            <a:ext cx="11451236" cy="53928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686" y="3240987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E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2958" y="322373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85694" y="321606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D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34746" y="321606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A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83798" y="321606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62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656846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4591050" algn="l"/>
              </a:tabLst>
            </a:pPr>
            <a:r>
              <a:rPr lang="zh-CN" altLang="zh-CN" u="sng" dirty="0">
                <a:solidFill>
                  <a:srgbClr val="FEFEF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　　　　　　　　　　　　　</a:t>
            </a:r>
            <a:endParaRPr lang="zh-CN" altLang="zh-CN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575" y="697643"/>
            <a:ext cx="2376264" cy="6690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148" y="1458408"/>
            <a:ext cx="9731595" cy="15690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8221" y="1813228"/>
            <a:ext cx="1874192" cy="16137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0855"/>
          <a:stretch/>
        </p:blipFill>
        <p:spPr>
          <a:xfrm>
            <a:off x="336238" y="2596652"/>
            <a:ext cx="9359368" cy="38275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E8F6FD"/>
              </a:clrFrom>
              <a:clrTo>
                <a:srgbClr val="E8F6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1550" y="3553351"/>
            <a:ext cx="2832019" cy="25629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2798" y="242612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D</a:t>
            </a: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4806" y="342108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B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23009" y="440374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C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76894" y="4901451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E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30413" y="583744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/>
              <a:t>A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5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656846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4591050" algn="l"/>
              </a:tabLst>
            </a:pPr>
            <a:r>
              <a:rPr lang="zh-CN" altLang="zh-CN" u="sng" dirty="0">
                <a:solidFill>
                  <a:srgbClr val="FEFEF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　　　　　　　　　　　　　</a:t>
            </a:r>
            <a:endParaRPr lang="zh-CN" altLang="zh-CN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376" y="921803"/>
            <a:ext cx="2008841" cy="5389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88" y="1518555"/>
            <a:ext cx="11552470" cy="340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36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610" y="795728"/>
            <a:ext cx="10082133" cy="2376979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656846"/>
          </a:xfrm>
        </p:spPr>
        <p:txBody>
          <a:bodyPr/>
          <a:lstStyle/>
          <a:p>
            <a:pPr hangingPunct="0">
              <a:spcAft>
                <a:spcPts val="0"/>
              </a:spcAft>
              <a:tabLst>
                <a:tab pos="4591050" algn="l"/>
              </a:tabLst>
            </a:pPr>
            <a:r>
              <a:rPr lang="zh-CN" altLang="zh-CN" u="sng" dirty="0">
                <a:solidFill>
                  <a:srgbClr val="FEFEFE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　　　　　　　　　　　　　　</a:t>
            </a:r>
            <a:endParaRPr lang="zh-CN" altLang="zh-CN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6582" y="747016"/>
            <a:ext cx="3497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/>
              <a:t>F</a:t>
            </a:r>
            <a:endParaRPr lang="zh-CN" altLang="en-US" sz="2100"/>
          </a:p>
        </p:txBody>
      </p:sp>
      <p:sp>
        <p:nvSpPr>
          <p:cNvPr id="5" name="矩形 4"/>
          <p:cNvSpPr/>
          <p:nvPr/>
        </p:nvSpPr>
        <p:spPr>
          <a:xfrm>
            <a:off x="657710" y="1249098"/>
            <a:ext cx="36420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/>
              <a:t>T</a:t>
            </a:r>
            <a:endParaRPr lang="zh-CN" altLang="en-US" sz="2100"/>
          </a:p>
        </p:txBody>
      </p:sp>
      <p:sp>
        <p:nvSpPr>
          <p:cNvPr id="6" name="矩形 5"/>
          <p:cNvSpPr/>
          <p:nvPr/>
        </p:nvSpPr>
        <p:spPr>
          <a:xfrm>
            <a:off x="666582" y="1758163"/>
            <a:ext cx="3497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/>
              <a:t>F</a:t>
            </a:r>
            <a:endParaRPr lang="zh-CN" altLang="en-US" sz="2100"/>
          </a:p>
        </p:txBody>
      </p:sp>
      <p:sp>
        <p:nvSpPr>
          <p:cNvPr id="7" name="矩形 6"/>
          <p:cNvSpPr/>
          <p:nvPr/>
        </p:nvSpPr>
        <p:spPr>
          <a:xfrm>
            <a:off x="657529" y="2248297"/>
            <a:ext cx="34977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/>
              <a:t>F</a:t>
            </a:r>
            <a:endParaRPr lang="zh-CN" altLang="en-US" sz="2100"/>
          </a:p>
        </p:txBody>
      </p:sp>
      <p:sp>
        <p:nvSpPr>
          <p:cNvPr id="8" name="矩形 7"/>
          <p:cNvSpPr/>
          <p:nvPr/>
        </p:nvSpPr>
        <p:spPr>
          <a:xfrm>
            <a:off x="647346" y="2744853"/>
            <a:ext cx="36420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/>
              <a:t>T</a:t>
            </a:r>
            <a:endParaRPr lang="zh-CN" altLang="en-US" sz="2100"/>
          </a:p>
        </p:txBody>
      </p:sp>
      <p:sp>
        <p:nvSpPr>
          <p:cNvPr id="14" name="内容占位符 1"/>
          <p:cNvSpPr txBox="1">
            <a:spLocks/>
          </p:cNvSpPr>
          <p:nvPr/>
        </p:nvSpPr>
        <p:spPr bwMode="auto">
          <a:xfrm>
            <a:off x="360854" y="3131061"/>
            <a:ext cx="11485848" cy="54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lnSpc>
                <a:spcPct val="140000"/>
              </a:lnSpc>
              <a:spcAft>
                <a:spcPts val="0"/>
              </a:spcAft>
            </a:pPr>
            <a:r>
              <a:rPr lang="en-US" altLang="zh-CN" sz="21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1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1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altLang="zh-CN" sz="21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“I am a pupil from Shanghai</a:t>
            </a:r>
            <a:r>
              <a:rPr lang="en-US" altLang="zh-CN" sz="21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.”</a:t>
            </a:r>
            <a:r>
              <a:rPr lang="zh-CN" altLang="zh-CN" sz="21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可知，</a:t>
            </a:r>
            <a:r>
              <a:rPr lang="en-US" altLang="zh-CN" sz="21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Linda</a:t>
            </a:r>
            <a:r>
              <a:rPr lang="zh-CN" altLang="zh-CN" sz="21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是来自上海的学生，不是英国女孩，故填</a:t>
            </a:r>
            <a:r>
              <a:rPr lang="en-US" altLang="zh-CN" sz="21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 sz="2100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1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0854" y="3545437"/>
            <a:ext cx="11485848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100" dirty="0" smtClean="0">
                <a:cs typeface="Times New Roman" panose="02020603050405020304" pitchFamily="18" charset="0"/>
              </a:rPr>
              <a:t>2</a:t>
            </a:r>
            <a:r>
              <a:rPr lang="en-US" altLang="zh-CN" sz="2100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100" dirty="0" smtClean="0">
                <a:cs typeface="Times New Roman" panose="02020603050405020304" pitchFamily="18" charset="0"/>
              </a:rPr>
              <a:t>根据</a:t>
            </a:r>
            <a:r>
              <a:rPr lang="en-US" altLang="zh-CN" sz="2100" dirty="0">
                <a:cs typeface="Times New Roman" panose="02020603050405020304" pitchFamily="18" charset="0"/>
              </a:rPr>
              <a:t>“I get up at 7</a:t>
            </a:r>
            <a:r>
              <a:rPr lang="zh-CN" altLang="zh-CN" sz="2100" dirty="0">
                <a:cs typeface="Times New Roman" panose="02020603050405020304" pitchFamily="18" charset="0"/>
              </a:rPr>
              <a:t>：</a:t>
            </a:r>
            <a:r>
              <a:rPr lang="en-US" altLang="zh-CN" sz="2100" dirty="0">
                <a:cs typeface="Times New Roman" panose="02020603050405020304" pitchFamily="18" charset="0"/>
              </a:rPr>
              <a:t>00 in the morning</a:t>
            </a:r>
            <a:r>
              <a:rPr lang="en-US" altLang="zh-CN" sz="2100" dirty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100" dirty="0">
                <a:cs typeface="Times New Roman" panose="02020603050405020304" pitchFamily="18" charset="0"/>
              </a:rPr>
              <a:t> I have breakfast at 7</a:t>
            </a:r>
            <a:r>
              <a:rPr lang="zh-CN" altLang="zh-CN" sz="2100" dirty="0">
                <a:cs typeface="Times New Roman" panose="02020603050405020304" pitchFamily="18" charset="0"/>
              </a:rPr>
              <a:t>：</a:t>
            </a:r>
            <a:r>
              <a:rPr lang="en-US" altLang="zh-CN" sz="2100" dirty="0">
                <a:cs typeface="Times New Roman" panose="02020603050405020304" pitchFamily="18" charset="0"/>
              </a:rPr>
              <a:t>30</a:t>
            </a:r>
            <a:r>
              <a:rPr lang="en-US" altLang="zh-CN" sz="2100" dirty="0">
                <a:latin typeface="宋体" panose="02010600030101010101" pitchFamily="2" charset="-122"/>
                <a:cs typeface="Times New Roman" panose="02020603050405020304" pitchFamily="18" charset="0"/>
              </a:rPr>
              <a:t>.”</a:t>
            </a:r>
            <a:r>
              <a:rPr lang="zh-CN" altLang="zh-CN" sz="2100" dirty="0">
                <a:cs typeface="Times New Roman" panose="02020603050405020304" pitchFamily="18" charset="0"/>
              </a:rPr>
              <a:t>可知，</a:t>
            </a:r>
            <a:r>
              <a:rPr lang="en-US" altLang="zh-CN" sz="2100" dirty="0">
                <a:cs typeface="Times New Roman" panose="02020603050405020304" pitchFamily="18" charset="0"/>
              </a:rPr>
              <a:t>Linda</a:t>
            </a:r>
            <a:r>
              <a:rPr lang="zh-CN" altLang="zh-CN" sz="2100" dirty="0">
                <a:cs typeface="Times New Roman" panose="02020603050405020304" pitchFamily="18" charset="0"/>
              </a:rPr>
              <a:t>早上</a:t>
            </a:r>
            <a:r>
              <a:rPr lang="en-US" altLang="zh-CN" sz="2100" dirty="0">
                <a:cs typeface="Times New Roman" panose="02020603050405020304" pitchFamily="18" charset="0"/>
              </a:rPr>
              <a:t>7</a:t>
            </a:r>
            <a:r>
              <a:rPr lang="zh-CN" altLang="zh-CN" sz="2100" dirty="0">
                <a:cs typeface="Times New Roman" panose="02020603050405020304" pitchFamily="18" charset="0"/>
              </a:rPr>
              <a:t>点起床，</a:t>
            </a:r>
            <a:r>
              <a:rPr lang="en-US" altLang="zh-CN" sz="2100" dirty="0">
                <a:cs typeface="Times New Roman" panose="02020603050405020304" pitchFamily="18" charset="0"/>
              </a:rPr>
              <a:t>7</a:t>
            </a:r>
            <a:r>
              <a:rPr lang="zh-CN" altLang="zh-CN" sz="2100" dirty="0">
                <a:cs typeface="Times New Roman" panose="02020603050405020304" pitchFamily="18" charset="0"/>
              </a:rPr>
              <a:t>点半吃早饭。故填</a:t>
            </a:r>
            <a:r>
              <a:rPr lang="en-US" altLang="zh-CN" sz="2100" dirty="0">
                <a:cs typeface="Times New Roman" panose="02020603050405020304" pitchFamily="18" charset="0"/>
              </a:rPr>
              <a:t>T</a:t>
            </a:r>
            <a:r>
              <a:rPr lang="zh-CN" altLang="zh-CN" sz="2100" dirty="0">
                <a:cs typeface="Times New Roman" panose="02020603050405020304" pitchFamily="18" charset="0"/>
              </a:rPr>
              <a:t>。</a:t>
            </a:r>
            <a:endParaRPr lang="zh-CN" altLang="zh-CN" sz="21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854" y="4421285"/>
            <a:ext cx="11485848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40000"/>
              </a:lnSpc>
              <a:spcAft>
                <a:spcPts val="0"/>
              </a:spcAft>
            </a:pPr>
            <a:r>
              <a:rPr lang="en-US" altLang="zh-CN" sz="2100" smtClean="0">
                <a:cs typeface="Times New Roman" panose="02020603050405020304" pitchFamily="18" charset="0"/>
              </a:rPr>
              <a:t>3</a:t>
            </a:r>
            <a:r>
              <a:rPr lang="en-US" altLang="zh-CN" sz="2100" smtClean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100" smtClean="0">
                <a:cs typeface="Times New Roman" panose="02020603050405020304" pitchFamily="18" charset="0"/>
              </a:rPr>
              <a:t>根据</a:t>
            </a:r>
            <a:r>
              <a:rPr lang="en-US" altLang="zh-CN" sz="2100">
                <a:cs typeface="Times New Roman" panose="02020603050405020304" pitchFamily="18" charset="0"/>
              </a:rPr>
              <a:t>“I take my father’s car to school</a:t>
            </a:r>
            <a:r>
              <a:rPr lang="en-US" altLang="zh-CN" sz="2100">
                <a:latin typeface="宋体" panose="02010600030101010101" pitchFamily="2" charset="-122"/>
                <a:cs typeface="Times New Roman" panose="02020603050405020304" pitchFamily="18" charset="0"/>
              </a:rPr>
              <a:t>.”</a:t>
            </a:r>
            <a:r>
              <a:rPr lang="zh-CN" altLang="zh-CN" sz="2100">
                <a:cs typeface="Times New Roman" panose="02020603050405020304" pitchFamily="18" charset="0"/>
              </a:rPr>
              <a:t>可知，</a:t>
            </a:r>
            <a:r>
              <a:rPr lang="en-US" altLang="zh-CN" sz="2100">
                <a:cs typeface="Times New Roman" panose="02020603050405020304" pitchFamily="18" charset="0"/>
              </a:rPr>
              <a:t>Linda</a:t>
            </a:r>
            <a:r>
              <a:rPr lang="zh-CN" altLang="zh-CN" sz="2100">
                <a:cs typeface="Times New Roman" panose="02020603050405020304" pitchFamily="18" charset="0"/>
              </a:rPr>
              <a:t>坐爸爸的车去上学，不是骑自行车</a:t>
            </a:r>
            <a:r>
              <a:rPr lang="zh-CN" altLang="zh-CN" sz="2100" smtClean="0">
                <a:cs typeface="Times New Roman" panose="02020603050405020304" pitchFamily="18" charset="0"/>
              </a:rPr>
              <a:t>，</a:t>
            </a:r>
            <a:endParaRPr lang="en-US" altLang="zh-CN" sz="2100" smtClean="0"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100" smtClean="0">
                <a:cs typeface="Times New Roman" panose="02020603050405020304" pitchFamily="18" charset="0"/>
              </a:rPr>
              <a:t>故</a:t>
            </a:r>
            <a:r>
              <a:rPr lang="zh-CN" altLang="zh-CN" sz="2100">
                <a:cs typeface="Times New Roman" panose="02020603050405020304" pitchFamily="18" charset="0"/>
              </a:rPr>
              <a:t>填</a:t>
            </a:r>
            <a:r>
              <a:rPr lang="en-US" altLang="zh-CN" sz="2100">
                <a:cs typeface="Times New Roman" panose="02020603050405020304" pitchFamily="18" charset="0"/>
              </a:rPr>
              <a:t>F</a:t>
            </a:r>
            <a:r>
              <a:rPr lang="zh-CN" altLang="zh-CN" sz="2100">
                <a:cs typeface="Times New Roman" panose="02020603050405020304" pitchFamily="18" charset="0"/>
              </a:rPr>
              <a:t>。</a:t>
            </a:r>
            <a:endParaRPr lang="zh-CN" altLang="zh-CN" sz="21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0854" y="5281896"/>
            <a:ext cx="11485848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>
              <a:lnSpc>
                <a:spcPct val="140000"/>
              </a:lnSpc>
              <a:spcAft>
                <a:spcPts val="0"/>
              </a:spcAft>
            </a:pPr>
            <a:r>
              <a:rPr lang="en-US" altLang="zh-CN" sz="2100" smtClean="0">
                <a:cs typeface="Times New Roman" panose="02020603050405020304" pitchFamily="18" charset="0"/>
              </a:rPr>
              <a:t>4</a:t>
            </a:r>
            <a:r>
              <a:rPr lang="en-US" altLang="zh-CN" sz="2100" smtClean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100" smtClean="0">
                <a:cs typeface="Times New Roman" panose="02020603050405020304" pitchFamily="18" charset="0"/>
              </a:rPr>
              <a:t>根据</a:t>
            </a:r>
            <a:r>
              <a:rPr lang="en-US" altLang="zh-CN" sz="2100">
                <a:cs typeface="Times New Roman" panose="02020603050405020304" pitchFamily="18" charset="0"/>
              </a:rPr>
              <a:t>“I go home at 5</a:t>
            </a:r>
            <a:r>
              <a:rPr lang="zh-CN" altLang="zh-CN" sz="2100">
                <a:cs typeface="Times New Roman" panose="02020603050405020304" pitchFamily="18" charset="0"/>
              </a:rPr>
              <a:t>：</a:t>
            </a:r>
            <a:r>
              <a:rPr lang="en-US" altLang="zh-CN" sz="2100">
                <a:cs typeface="Times New Roman" panose="02020603050405020304" pitchFamily="18" charset="0"/>
              </a:rPr>
              <a:t>30 after school</a:t>
            </a:r>
            <a:r>
              <a:rPr lang="en-US" altLang="zh-CN" sz="2100">
                <a:latin typeface="宋体" panose="02010600030101010101" pitchFamily="2" charset="-122"/>
                <a:cs typeface="Times New Roman" panose="02020603050405020304" pitchFamily="18" charset="0"/>
              </a:rPr>
              <a:t>.”</a:t>
            </a:r>
            <a:r>
              <a:rPr lang="zh-CN" altLang="zh-CN" sz="2100">
                <a:cs typeface="Times New Roman" panose="02020603050405020304" pitchFamily="18" charset="0"/>
              </a:rPr>
              <a:t>可知，学校放学不是下午</a:t>
            </a:r>
            <a:r>
              <a:rPr lang="en-US" altLang="zh-CN" sz="2100">
                <a:cs typeface="Times New Roman" panose="02020603050405020304" pitchFamily="18" charset="0"/>
              </a:rPr>
              <a:t>4</a:t>
            </a:r>
            <a:r>
              <a:rPr lang="zh-CN" altLang="zh-CN" sz="2100">
                <a:cs typeface="Times New Roman" panose="02020603050405020304" pitchFamily="18" charset="0"/>
              </a:rPr>
              <a:t>点，故填</a:t>
            </a:r>
            <a:r>
              <a:rPr lang="en-US" altLang="zh-CN" sz="2100">
                <a:cs typeface="Times New Roman" panose="02020603050405020304" pitchFamily="18" charset="0"/>
              </a:rPr>
              <a:t>F</a:t>
            </a:r>
            <a:r>
              <a:rPr lang="zh-CN" altLang="zh-CN" sz="2100">
                <a:cs typeface="Times New Roman" panose="02020603050405020304" pitchFamily="18" charset="0"/>
              </a:rPr>
              <a:t>。</a:t>
            </a:r>
            <a:endParaRPr lang="zh-CN" altLang="zh-CN" sz="21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0854" y="5715150"/>
            <a:ext cx="11485848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100" smtClean="0">
                <a:cs typeface="Times New Roman" panose="02020603050405020304" pitchFamily="18" charset="0"/>
              </a:rPr>
              <a:t>5</a:t>
            </a:r>
            <a:r>
              <a:rPr lang="en-US" altLang="zh-CN" sz="2100" smtClean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100" smtClean="0">
                <a:cs typeface="Times New Roman" panose="02020603050405020304" pitchFamily="18" charset="0"/>
              </a:rPr>
              <a:t>根据</a:t>
            </a:r>
            <a:r>
              <a:rPr lang="en-US" altLang="zh-CN" sz="2100">
                <a:cs typeface="Times New Roman" panose="02020603050405020304" pitchFamily="18" charset="0"/>
              </a:rPr>
              <a:t>“And in the evening, I have dinner at 7</a:t>
            </a:r>
            <a:r>
              <a:rPr lang="zh-CN" altLang="zh-CN" sz="2100">
                <a:cs typeface="Times New Roman" panose="02020603050405020304" pitchFamily="18" charset="0"/>
              </a:rPr>
              <a:t>：</a:t>
            </a:r>
            <a:r>
              <a:rPr lang="en-US" altLang="zh-CN" sz="2100">
                <a:cs typeface="Times New Roman" panose="02020603050405020304" pitchFamily="18" charset="0"/>
              </a:rPr>
              <a:t>30</a:t>
            </a:r>
            <a:r>
              <a:rPr lang="en-US" altLang="zh-CN" sz="210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2100">
                <a:cs typeface="Times New Roman" panose="02020603050405020304" pitchFamily="18" charset="0"/>
              </a:rPr>
              <a:t> At 9</a:t>
            </a:r>
            <a:r>
              <a:rPr lang="zh-CN" altLang="zh-CN" sz="2100">
                <a:cs typeface="Times New Roman" panose="02020603050405020304" pitchFamily="18" charset="0"/>
              </a:rPr>
              <a:t>：</a:t>
            </a:r>
            <a:r>
              <a:rPr lang="en-US" altLang="zh-CN" sz="2100">
                <a:cs typeface="Times New Roman" panose="02020603050405020304" pitchFamily="18" charset="0"/>
              </a:rPr>
              <a:t>30</a:t>
            </a:r>
            <a:r>
              <a:rPr lang="zh-CN" altLang="zh-CN" sz="2100">
                <a:cs typeface="Times New Roman" panose="02020603050405020304" pitchFamily="18" charset="0"/>
              </a:rPr>
              <a:t>， </a:t>
            </a:r>
            <a:r>
              <a:rPr lang="en-US" altLang="zh-CN" sz="2100">
                <a:cs typeface="Times New Roman" panose="02020603050405020304" pitchFamily="18" charset="0"/>
              </a:rPr>
              <a:t>I go to bed</a:t>
            </a:r>
            <a:r>
              <a:rPr lang="en-US" altLang="zh-CN" sz="2100">
                <a:latin typeface="宋体" panose="02010600030101010101" pitchFamily="2" charset="-122"/>
                <a:cs typeface="Times New Roman" panose="02020603050405020304" pitchFamily="18" charset="0"/>
              </a:rPr>
              <a:t>.”</a:t>
            </a:r>
            <a:r>
              <a:rPr lang="zh-CN" altLang="zh-CN" sz="2100">
                <a:cs typeface="Times New Roman" panose="02020603050405020304" pitchFamily="18" charset="0"/>
              </a:rPr>
              <a:t>可知，</a:t>
            </a:r>
            <a:r>
              <a:rPr lang="en-US" altLang="zh-CN" sz="2100">
                <a:cs typeface="Times New Roman" panose="02020603050405020304" pitchFamily="18" charset="0"/>
              </a:rPr>
              <a:t>Linda</a:t>
            </a:r>
            <a:r>
              <a:rPr lang="zh-CN" altLang="zh-CN" sz="2100">
                <a:cs typeface="Times New Roman" panose="02020603050405020304" pitchFamily="18" charset="0"/>
              </a:rPr>
              <a:t>晚上</a:t>
            </a:r>
            <a:r>
              <a:rPr lang="en-US" altLang="zh-CN" sz="2100">
                <a:cs typeface="Times New Roman" panose="02020603050405020304" pitchFamily="18" charset="0"/>
              </a:rPr>
              <a:t>9</a:t>
            </a:r>
            <a:r>
              <a:rPr lang="zh-CN" altLang="zh-CN" sz="2100">
                <a:cs typeface="Times New Roman" panose="02020603050405020304" pitchFamily="18" charset="0"/>
              </a:rPr>
              <a:t>点半睡觉，故填</a:t>
            </a:r>
            <a:r>
              <a:rPr lang="en-US" altLang="zh-CN" sz="2100">
                <a:cs typeface="Times New Roman" panose="02020603050405020304" pitchFamily="18" charset="0"/>
              </a:rPr>
              <a:t>T</a:t>
            </a:r>
            <a:r>
              <a:rPr lang="zh-CN" altLang="zh-CN" sz="2100">
                <a:cs typeface="Times New Roman" panose="02020603050405020304" pitchFamily="18" charset="0"/>
              </a:rPr>
              <a:t>。</a:t>
            </a:r>
            <a:endParaRPr lang="zh-CN" altLang="zh-CN" sz="210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32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48" y="1484784"/>
            <a:ext cx="11652306" cy="335724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374466" y="3333763"/>
            <a:ext cx="3824573" cy="6971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900" dirty="0">
                <a:cs typeface="Times New Roman" panose="02020603050405020304" pitchFamily="18" charset="0"/>
              </a:rPr>
              <a:t>Don’t climb the trees</a:t>
            </a:r>
            <a:r>
              <a:rPr lang="en-US" altLang="zh-CN" sz="2900" dirty="0">
                <a:latin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9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7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003300"/>
          </a:solidFill>
          <a:miter lim="800000"/>
        </a:ln>
      </a:spPr>
      <a:bodyPr vert="horz" wrap="none" lIns="91440" tIns="45720" rIns="91440" bIns="45720" numCol="1" rtlCol="0" anchor="ctr" anchorCtr="0" compatLnSpc="1">
        <a:spAutoFit/>
      </a:bodyPr>
      <a:lstStyle>
        <a:defPPr algn="just">
          <a:spcAft>
            <a:spcPts val="0"/>
          </a:spcAft>
          <a:defRPr sz="2800" kern="100" dirty="0" smtClean="0">
            <a:solidFill>
              <a:srgbClr val="FF0000"/>
            </a:solidFill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2800" b="1" kern="100">
            <a:solidFill>
              <a:srgbClr val="FF0000"/>
            </a:solidFill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489</Words>
  <Application>Microsoft Office PowerPoint</Application>
  <PresentationFormat>自定义</PresentationFormat>
  <Paragraphs>40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楷体</vt:lpstr>
      <vt:lpstr>宋体</vt:lpstr>
      <vt:lpstr>Arial</vt:lpstr>
      <vt:lpstr>Calibri</vt:lpstr>
      <vt:lpstr>Times New Roman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金状元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陈丽：15106785299</dc:creator>
  <cp:lastModifiedBy>Administrator</cp:lastModifiedBy>
  <cp:revision>410</cp:revision>
  <dcterms:created xsi:type="dcterms:W3CDTF">2020-11-06T05:24:00Z</dcterms:created>
  <dcterms:modified xsi:type="dcterms:W3CDTF">2025-06-16T02:48:06Z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