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859" r:id="rId2"/>
    <p:sldId id="1017" r:id="rId3"/>
    <p:sldId id="1027" r:id="rId4"/>
    <p:sldId id="1028" r:id="rId5"/>
    <p:sldId id="1029" r:id="rId6"/>
    <p:sldId id="1030" r:id="rId7"/>
    <p:sldId id="1031" r:id="rId8"/>
    <p:sldId id="1032" r:id="rId9"/>
    <p:sldId id="1033" r:id="rId10"/>
    <p:sldId id="1035" r:id="rId11"/>
    <p:sldId id="1034" r:id="rId12"/>
  </p:sldIdLst>
  <p:sldSz cx="12190413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8DC369"/>
    <a:srgbClr val="009900"/>
    <a:srgbClr val="62812B"/>
    <a:srgbClr val="A0C83C"/>
    <a:srgbClr val="006C45"/>
    <a:srgbClr val="009B64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06" autoAdjust="0"/>
  </p:normalViewPr>
  <p:slideViewPr>
    <p:cSldViewPr>
      <p:cViewPr varScale="1">
        <p:scale>
          <a:sx n="111" d="100"/>
          <a:sy n="111" d="100"/>
        </p:scale>
        <p:origin x="510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954"/>
    </p:cViewPr>
  </p:sorterViewPr>
  <p:notesViewPr>
    <p:cSldViewPr>
      <p:cViewPr varScale="1">
        <p:scale>
          <a:sx n="85" d="100"/>
          <a:sy n="85" d="100"/>
        </p:scale>
        <p:origin x="3804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76DD8E7-ADCF-4362-B87F-019A5BEFE471}" type="datetimeFigureOut">
              <a:rPr lang="zh-CN" altLang="en-US"/>
              <a:t>2025/6/30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A6677A-7160-4083-9553-F35DCC12160A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0854" y="1139984"/>
            <a:ext cx="11485848" cy="738664"/>
          </a:xfrm>
        </p:spPr>
        <p:txBody>
          <a:bodyPr wrap="square">
            <a:spAutoFit/>
          </a:bodyPr>
          <a:lstStyle>
            <a:lvl1pPr marL="0" indent="0" algn="just">
              <a:lnSpc>
                <a:spcPct val="150000"/>
              </a:lnSpc>
              <a:spcBef>
                <a:spcPts val="0"/>
              </a:spcBef>
              <a:buFontTx/>
              <a:buNone/>
              <a:tabLst>
                <a:tab pos="5645150" algn="l"/>
                <a:tab pos="9862820" algn="l"/>
              </a:tabLst>
              <a:defRPr sz="2800" b="0"/>
            </a:lvl1pPr>
            <a:lvl2pPr marL="457200" indent="0">
              <a:buFontTx/>
              <a:buNone/>
              <a:defRPr sz="2800" b="1"/>
            </a:lvl2pPr>
            <a:lvl3pPr marL="914400" indent="0">
              <a:buFontTx/>
              <a:buNone/>
              <a:defRPr sz="2800" b="1"/>
            </a:lvl3pPr>
            <a:lvl4pPr marL="1371600" indent="0">
              <a:buFontTx/>
              <a:buNone/>
              <a:defRPr sz="2800" b="1"/>
            </a:lvl4pPr>
            <a:lvl5pPr marL="1828800" indent="0">
              <a:buFontTx/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文本框 5"/>
          <p:cNvSpPr txBox="1"/>
          <p:nvPr userDrawn="1"/>
        </p:nvSpPr>
        <p:spPr>
          <a:xfrm>
            <a:off x="5951190" y="-27384"/>
            <a:ext cx="59242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实验班提优训练六年级上册英语外研版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12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121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A251CE3-0789-4FE2-9BCC-68528F2EDFEB}" type="datetimeFigureOut">
              <a:rPr lang="zh-CN" altLang="en-US"/>
              <a:t>2025/6/30</a:t>
            </a:fld>
            <a:endParaRPr lang="zh-CN" altLang="en-US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2E4B378-20BA-44D9-BD0B-51CDB6E9541E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1820431"/>
            <a:ext cx="121920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0" dirty="0">
                <a:solidFill>
                  <a:srgbClr val="70AD47">
                    <a:lumMod val="75000"/>
                  </a:srgbClr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大单元项目式学习（</a:t>
            </a:r>
            <a:r>
              <a:rPr lang="en-US" altLang="zh-CN" sz="6000" dirty="0">
                <a:solidFill>
                  <a:srgbClr val="70AD47">
                    <a:lumMod val="75000"/>
                  </a:srgbClr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6000" dirty="0" smtClean="0">
                <a:solidFill>
                  <a:srgbClr val="70AD47">
                    <a:lumMod val="75000"/>
                  </a:srgbClr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6000" dirty="0" smtClean="0">
              <a:solidFill>
                <a:srgbClr val="70AD47">
                  <a:lumMod val="75000"/>
                </a:srgbClr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 eaLnBrk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dirty="0" smtClean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“喜迎蛇年， ‘庙’趣横生”主题游园活动</a:t>
            </a:r>
            <a:endParaRPr lang="zh-CN" altLang="en-US" sz="4000" dirty="0">
              <a:solidFill>
                <a:schemeClr val="tx1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335FA68-3511-0367-C2A1-E2A726E75C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855" y="1772816"/>
            <a:ext cx="11485848" cy="1926015"/>
          </a:xfrm>
          <a:prstGeom prst="rect">
            <a:avLst/>
          </a:prstGeom>
        </p:spPr>
      </p:pic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0DECDEC-1B40-27E6-7197-CFDCA30C35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854" y="3792721"/>
            <a:ext cx="11485848" cy="1130246"/>
          </a:xfrm>
        </p:spPr>
        <p:txBody>
          <a:bodyPr/>
          <a:lstStyle/>
          <a:p>
            <a:pPr algn="just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根据文中的描述以及生活中所见的糖画可以得知，第一步熬制糖浆，第二步用勺子舀一勺糖浆作画，第三步冷却定型，故本题顺序为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231</a:t>
            </a:r>
            <a:r>
              <a:rPr lang="zh-CN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42A1DFE-FE49-1777-BDDC-B434E82E4B05}"/>
              </a:ext>
            </a:extLst>
          </p:cNvPr>
          <p:cNvSpPr txBox="1"/>
          <p:nvPr/>
        </p:nvSpPr>
        <p:spPr>
          <a:xfrm>
            <a:off x="667711" y="3095872"/>
            <a:ext cx="458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3C4985D-CC23-E42E-D0EC-517B3EE81448}"/>
              </a:ext>
            </a:extLst>
          </p:cNvPr>
          <p:cNvSpPr txBox="1"/>
          <p:nvPr/>
        </p:nvSpPr>
        <p:spPr>
          <a:xfrm>
            <a:off x="4142025" y="3053279"/>
            <a:ext cx="458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CF2D12F-9524-7825-4BD6-7407C70E8C1E}"/>
              </a:ext>
            </a:extLst>
          </p:cNvPr>
          <p:cNvSpPr txBox="1"/>
          <p:nvPr/>
        </p:nvSpPr>
        <p:spPr>
          <a:xfrm>
            <a:off x="8930413" y="3096432"/>
            <a:ext cx="458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20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3158B3D-5565-4CFD-09AC-256D4778B3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120" y="1340768"/>
            <a:ext cx="2041323" cy="59665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E8FF686-C30B-C2E4-39FE-5679944B42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854" y="2083829"/>
            <a:ext cx="11485848" cy="270937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6D44856-4827-F675-564E-2A47D8EE2C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7614" y="1734763"/>
            <a:ext cx="1944216" cy="1289356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D013C0C7-00A1-99F5-3EB5-EBFCF5290285}"/>
              </a:ext>
            </a:extLst>
          </p:cNvPr>
          <p:cNvSpPr txBox="1"/>
          <p:nvPr/>
        </p:nvSpPr>
        <p:spPr>
          <a:xfrm>
            <a:off x="6887294" y="2871736"/>
            <a:ext cx="2088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 feel excited.</a:t>
            </a:r>
            <a:endParaRPr lang="zh-CN" altLang="en-US" sz="2400"/>
          </a:p>
        </p:txBody>
      </p:sp>
      <p:sp>
        <p:nvSpPr>
          <p:cNvPr id="11" name="内容占位符 5">
            <a:extLst>
              <a:ext uri="{FF2B5EF4-FFF2-40B4-BE49-F238E27FC236}">
                <a16:creationId xmlns:a16="http://schemas.microsoft.com/office/drawing/2014/main" id="{2EC389D6-8FCF-9926-296A-B7FA270779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9886" y="4171585"/>
            <a:ext cx="10657184" cy="576248"/>
          </a:xfrm>
        </p:spPr>
        <p:txBody>
          <a:bodyPr/>
          <a:lstStyle/>
          <a:p>
            <a:pPr hangingPunct="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visit the Ice Lantern Art Fair and enjoy the time with my family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答案不唯一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F00FAF2-3956-CEF3-A580-31A64B59C993}"/>
              </a:ext>
            </a:extLst>
          </p:cNvPr>
          <p:cNvSpPr txBox="1"/>
          <p:nvPr/>
        </p:nvSpPr>
        <p:spPr>
          <a:xfrm>
            <a:off x="7304061" y="3702604"/>
            <a:ext cx="18556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 Harbin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55018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775425A-FF48-36F4-6EE7-77B0893C9C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582" y="1268760"/>
            <a:ext cx="11329316" cy="3916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50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570AB2-AE46-6401-B7D0-8435E4A1BC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DC5A981-08D9-A76C-754C-366C2DCB37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286" y="1733646"/>
            <a:ext cx="11466415" cy="83640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4379557-BA00-5811-9CBA-1E84E603AF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286" y="908720"/>
            <a:ext cx="2304256" cy="64537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4AFD6B2-CF86-D825-B0DC-19EC26564E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286" y="2755606"/>
            <a:ext cx="11466415" cy="289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82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9DA035B-25AD-105F-D095-2EE5BBD2C0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855" y="701840"/>
            <a:ext cx="11485848" cy="265148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BC0E650-CA8E-DE18-FD43-AA22D4111F60}"/>
              </a:ext>
            </a:extLst>
          </p:cNvPr>
          <p:cNvSpPr txBox="1"/>
          <p:nvPr/>
        </p:nvSpPr>
        <p:spPr>
          <a:xfrm>
            <a:off x="677022" y="1156240"/>
            <a:ext cx="5040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40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6F99BE-20D4-E355-78A0-EB667E9C4537}"/>
              </a:ext>
            </a:extLst>
          </p:cNvPr>
          <p:cNvSpPr txBox="1"/>
          <p:nvPr/>
        </p:nvSpPr>
        <p:spPr>
          <a:xfrm>
            <a:off x="682271" y="1603186"/>
            <a:ext cx="5040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240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BA192F9-52B0-6F52-652E-CFB816437387}"/>
              </a:ext>
            </a:extLst>
          </p:cNvPr>
          <p:cNvSpPr txBox="1"/>
          <p:nvPr/>
        </p:nvSpPr>
        <p:spPr>
          <a:xfrm>
            <a:off x="685814" y="2062727"/>
            <a:ext cx="5040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240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4643268-DD97-AF7B-B48A-60B40AE1101B}"/>
              </a:ext>
            </a:extLst>
          </p:cNvPr>
          <p:cNvSpPr txBox="1"/>
          <p:nvPr/>
        </p:nvSpPr>
        <p:spPr>
          <a:xfrm>
            <a:off x="685814" y="2949320"/>
            <a:ext cx="5040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24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36BB761-8134-8A36-B417-186B23274299}"/>
              </a:ext>
            </a:extLst>
          </p:cNvPr>
          <p:cNvSpPr txBox="1"/>
          <p:nvPr/>
        </p:nvSpPr>
        <p:spPr>
          <a:xfrm>
            <a:off x="694606" y="2496436"/>
            <a:ext cx="5040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400"/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1C466900-6ADA-37D1-7511-B5F118733C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854" y="3356992"/>
            <a:ext cx="11485848" cy="520848"/>
          </a:xfrm>
        </p:spPr>
        <p:txBody>
          <a:bodyPr/>
          <a:lstStyle/>
          <a:p>
            <a:pPr hangingPunct="0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表示日期应该用序数词，本题选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04C84A-1307-5770-A9AA-87B5E0AD3A30}"/>
              </a:ext>
            </a:extLst>
          </p:cNvPr>
          <p:cNvSpPr txBox="1"/>
          <p:nvPr/>
        </p:nvSpPr>
        <p:spPr>
          <a:xfrm>
            <a:off x="368855" y="6148512"/>
            <a:ext cx="11485847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句意为：它体现了人民对美好生活的憧憬和期待，故本题选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7BF148-845C-00AE-B0C6-9DFE12168BAF}"/>
              </a:ext>
            </a:extLst>
          </p:cNvPr>
          <p:cNvSpPr txBox="1"/>
          <p:nvPr/>
        </p:nvSpPr>
        <p:spPr>
          <a:xfrm>
            <a:off x="360852" y="5212161"/>
            <a:ext cx="11485847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45150" algn="l"/>
                <a:tab pos="9862820" algn="l"/>
              </a:tabLst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句意为：人们参加庙会享受美食和体验浓厚的节日氛围。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 a trip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指的是旅行，故本题选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D369F96-D427-CA87-6447-2E5D96B4B90B}"/>
              </a:ext>
            </a:extLst>
          </p:cNvPr>
          <p:cNvSpPr txBox="1"/>
          <p:nvPr/>
        </p:nvSpPr>
        <p:spPr>
          <a:xfrm>
            <a:off x="360852" y="4275462"/>
            <a:ext cx="11485847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45150" algn="l"/>
                <a:tab pos="9862820" algn="l"/>
              </a:tabLst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be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句型的就近原则，后面是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wide variety of special snacks, 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有不定冠词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为单数，保持主谓一致，故本题选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D1ECCE5-2C65-081A-6083-8BA1FD2B67EE}"/>
              </a:ext>
            </a:extLst>
          </p:cNvPr>
          <p:cNvSpPr txBox="1"/>
          <p:nvPr/>
        </p:nvSpPr>
        <p:spPr>
          <a:xfrm>
            <a:off x="360853" y="3815328"/>
            <a:ext cx="11485847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45150" algn="l"/>
                <a:tab pos="9862820" algn="l"/>
              </a:tabLst>
              <a:defRPr/>
            </a:pPr>
            <a:r>
              <a:rPr kumimoji="0" lang="en-US" altLang="zh-CN" sz="2400" b="1" i="0" u="none" strike="noStrike" kern="1200" cap="none" spc="-10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kumimoji="0" lang="zh-CN" altLang="zh-CN" sz="2400" b="1" i="0" u="none" strike="noStrike" kern="1200" cap="none" spc="-10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句意为：有像舞龙舞狮子这样的传统表演。因此是指舞蹈而不是歌曲，故本题选</a:t>
            </a:r>
            <a:r>
              <a:rPr kumimoji="0" lang="en-US" altLang="zh-CN" sz="2400" b="1" i="0" u="none" strike="noStrike" kern="1200" cap="none" spc="-10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zh-CN" sz="2400" b="1" i="0" u="none" strike="noStrike" kern="1200" cap="none" spc="-10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zh-CN" altLang="zh-CN" sz="2400" b="0" i="0" u="none" strike="noStrike" kern="1200" cap="none" spc="-10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1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2" grpId="0" build="p"/>
      <p:bldP spid="3" grpId="0"/>
      <p:bldP spid="5" grpId="0"/>
      <p:bldP spid="7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F12B3C3-CA3C-C3F8-C4AC-4C609A561B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854" y="1556792"/>
            <a:ext cx="11422984" cy="229234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555EB5A6-0478-BC74-6204-373ED71B5471}"/>
              </a:ext>
            </a:extLst>
          </p:cNvPr>
          <p:cNvSpPr txBox="1"/>
          <p:nvPr/>
        </p:nvSpPr>
        <p:spPr>
          <a:xfrm>
            <a:off x="2268320" y="2867401"/>
            <a:ext cx="7937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 C</a:t>
            </a:r>
            <a:endParaRPr lang="zh-CN" altLang="en-US" sz="2400"/>
          </a:p>
        </p:txBody>
      </p:sp>
      <p:sp>
        <p:nvSpPr>
          <p:cNvPr id="9" name="内容占位符 1">
            <a:extLst>
              <a:ext uri="{FF2B5EF4-FFF2-40B4-BE49-F238E27FC236}">
                <a16:creationId xmlns:a16="http://schemas.microsoft.com/office/drawing/2014/main" id="{D40F2AD2-364A-1897-73EB-2DE782B09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854" y="3831553"/>
            <a:ext cx="11485848" cy="1130246"/>
          </a:xfrm>
        </p:spPr>
        <p:txBody>
          <a:bodyPr/>
          <a:lstStyle/>
          <a:p>
            <a:pPr hangingPunct="0"/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庙会是中国传统的民俗文化活动，人们要吃的美食肯定是中国传统美食，四个选项中糖葫芦和汤圆符合，故本题选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71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1557A86-1BC9-C79E-B80D-90C5BE4BB8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854" y="867077"/>
            <a:ext cx="11485848" cy="329847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FF11003-3293-B27F-BB3E-6D4D8D40BB89}"/>
              </a:ext>
            </a:extLst>
          </p:cNvPr>
          <p:cNvSpPr txBox="1"/>
          <p:nvPr/>
        </p:nvSpPr>
        <p:spPr>
          <a:xfrm>
            <a:off x="677022" y="1240695"/>
            <a:ext cx="792088" cy="579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0DFC31-7E6A-0621-C295-A3C601C2CE88}"/>
              </a:ext>
            </a:extLst>
          </p:cNvPr>
          <p:cNvSpPr txBox="1"/>
          <p:nvPr/>
        </p:nvSpPr>
        <p:spPr>
          <a:xfrm>
            <a:off x="683269" y="2685540"/>
            <a:ext cx="587401" cy="579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B5D2759B-A4DB-7CD4-C7AA-EACE53FA7B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854" y="4157842"/>
            <a:ext cx="11485848" cy="1684244"/>
          </a:xfrm>
        </p:spPr>
        <p:txBody>
          <a:bodyPr/>
          <a:lstStyle/>
          <a:p>
            <a:pPr algn="just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导游介绍中提到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“dragon and lion dances”, “special snacks and handicrafts”</a:t>
            </a:r>
            <a:r>
              <a:rPr lang="zh-CN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。人们在庙会既可以看到舞龙舞狮，能吃到不同的小吃，也能看到一些特殊的手工制品。故本题选</a:t>
            </a:r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内容占位符 5">
            <a:extLst>
              <a:ext uri="{FF2B5EF4-FFF2-40B4-BE49-F238E27FC236}">
                <a16:creationId xmlns:a16="http://schemas.microsoft.com/office/drawing/2014/main" id="{CE90D633-7373-21F5-DA90-556ED5C14D68}"/>
              </a:ext>
            </a:extLst>
          </p:cNvPr>
          <p:cNvSpPr txBox="1">
            <a:spLocks/>
          </p:cNvSpPr>
          <p:nvPr/>
        </p:nvSpPr>
        <p:spPr bwMode="auto">
          <a:xfrm>
            <a:off x="360854" y="5796454"/>
            <a:ext cx="11485848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文中有提到，很多人去庙会是为了体验节日氛围而去的。故本题选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42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build="p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262A36D-4D09-B139-1E93-13DF1187C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689" y="908720"/>
            <a:ext cx="2103109" cy="59490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A8CEC45-D183-ADFB-FC10-76AB09E09C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687" y="1628800"/>
            <a:ext cx="11551038" cy="4508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959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A5E4024-A500-6975-AB29-8B4D431914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855" y="1939570"/>
            <a:ext cx="11485848" cy="2806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22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04240E8-A9AD-A57E-3268-32FFBCD82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854" y="1268760"/>
            <a:ext cx="11485848" cy="3074122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AF0F1032-7A05-6CE2-F72A-6F6E349DBE82}"/>
              </a:ext>
            </a:extLst>
          </p:cNvPr>
          <p:cNvSpPr/>
          <p:nvPr/>
        </p:nvSpPr>
        <p:spPr bwMode="auto">
          <a:xfrm>
            <a:off x="460652" y="1774092"/>
            <a:ext cx="381912" cy="403877"/>
          </a:xfrm>
          <a:prstGeom prst="ellipse">
            <a:avLst/>
          </a:prstGeom>
          <a:noFill/>
          <a:ln w="19050" algn="ctr">
            <a:solidFill>
              <a:srgbClr val="FF0000"/>
            </a:solidFill>
            <a:miter lim="800000"/>
          </a:ln>
        </p:spPr>
        <p:txBody>
          <a:bodyPr vert="horz" wrap="square" lIns="91440" tIns="45720" rIns="91440" bIns="45720" numCol="1" rtlCol="0" anchor="ctr" anchorCtr="0" compatLnSpc="1">
            <a:spAutoFit/>
          </a:bodyPr>
          <a:lstStyle/>
          <a:p>
            <a:pPr algn="just">
              <a:spcAft>
                <a:spcPts val="0"/>
              </a:spcAft>
            </a:pPr>
            <a:endParaRPr lang="zh-CN" altLang="en-US" sz="2800" kern="100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8" name="内容占位符 1">
            <a:extLst>
              <a:ext uri="{FF2B5EF4-FFF2-40B4-BE49-F238E27FC236}">
                <a16:creationId xmlns:a16="http://schemas.microsoft.com/office/drawing/2014/main" id="{99990924-72E2-7C23-92DF-3522E79570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854" y="4337044"/>
            <a:ext cx="11485848" cy="1684244"/>
          </a:xfrm>
        </p:spPr>
        <p:txBody>
          <a:bodyPr/>
          <a:lstStyle/>
          <a:p>
            <a:pPr hangingPunct="0"/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目的地是前往糖画铺，从大门口到糖画铺应该直走，游客中心在左边，然后在游客中心左转保持直走，这样就可以看见糖画铺在街道的尽头，也就是糖葫芦铺的旁边，故本题选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04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uild="p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algn="ctr">
          <a:solidFill>
            <a:srgbClr val="003300"/>
          </a:solidFill>
          <a:miter lim="800000"/>
        </a:ln>
      </a:spPr>
      <a:bodyPr vert="horz" wrap="none" lIns="91440" tIns="45720" rIns="91440" bIns="45720" numCol="1" rtlCol="0" anchor="ctr" anchorCtr="0" compatLnSpc="1">
        <a:spAutoFit/>
      </a:bodyPr>
      <a:lstStyle>
        <a:defPPr algn="just">
          <a:spcAft>
            <a:spcPts val="0"/>
          </a:spcAft>
          <a:defRPr sz="2800" kern="100" dirty="0" smtClean="0">
            <a:solidFill>
              <a:srgbClr val="FF0000"/>
            </a:solidFill>
          </a:defRPr>
        </a:defPPr>
      </a:lst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sz="2800" b="1" kern="100">
            <a:solidFill>
              <a:srgbClr val="FF0000"/>
            </a:solidFill>
            <a:cs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391</Words>
  <Application>Microsoft Office PowerPoint</Application>
  <PresentationFormat>自定义</PresentationFormat>
  <Paragraphs>26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楷体</vt:lpstr>
      <vt:lpstr>宋体</vt:lpstr>
      <vt:lpstr>Arial</vt:lpstr>
      <vt:lpstr>Calibri</vt:lpstr>
      <vt:lpstr>Times New Roman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金状元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陈丽：15106785299</dc:creator>
  <cp:lastModifiedBy>Microsoft</cp:lastModifiedBy>
  <cp:revision>363</cp:revision>
  <dcterms:created xsi:type="dcterms:W3CDTF">2020-11-06T05:24:00Z</dcterms:created>
  <dcterms:modified xsi:type="dcterms:W3CDTF">2025-06-30T09:38:59Z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2052-11.1.0.9021</vt:lpwstr>
  </property>
</Properties>
</file>